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UVEAL TRACT DISEAS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UVEAL TRACT DISEASES</a:t>
            </a:r>
          </a:p>
        </p:txBody>
      </p:sp>
      <p:sp>
        <p:nvSpPr>
          <p:cNvPr id="120" name="DR SALAH ZUHAIR AL-ASADI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DR SALAH ZUHAIR AL-ASADI</a:t>
            </a:r>
          </a:p>
          <a:p>
            <a:pPr/>
            <a:r>
              <a:t>FRCS, FIBMS, FICO, FACS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ars.png" descr="par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3434" y="5032614"/>
            <a:ext cx="4621593" cy="4332744"/>
          </a:xfrm>
          <a:prstGeom prst="rect">
            <a:avLst/>
          </a:prstGeom>
          <a:ln w="88900">
            <a:miter lim="400000"/>
          </a:ln>
        </p:spPr>
      </p:pic>
      <p:pic>
        <p:nvPicPr>
          <p:cNvPr id="151" name="ppars.png" descr="ppar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9744" y="124916"/>
            <a:ext cx="4688973" cy="4332743"/>
          </a:xfrm>
          <a:prstGeom prst="rect">
            <a:avLst/>
          </a:prstGeom>
          <a:ln w="88900">
            <a:miter lim="400000"/>
          </a:ln>
        </p:spPr>
      </p:pic>
      <p:sp>
        <p:nvSpPr>
          <p:cNvPr id="152" name="treatment…"/>
          <p:cNvSpPr txBox="1"/>
          <p:nvPr/>
        </p:nvSpPr>
        <p:spPr>
          <a:xfrm>
            <a:off x="437103" y="1464036"/>
            <a:ext cx="6872794" cy="6266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F2F92"/>
                </a:solidFill>
              </a:defRPr>
            </a:pPr>
            <a:r>
              <a:t>treatment</a:t>
            </a:r>
          </a:p>
          <a:p>
            <a:pPr/>
            <a:r>
              <a:t>steroids ( topical, regional, subtenon, NSAIDs, cryotherapy, systemic steroids, laser Rx, intravitreal steroids, immunosuppressive agents, surgery)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Examples of Uveit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 of Uveitis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ympathetic ophthalmitis"/>
          <p:cNvSpPr txBox="1"/>
          <p:nvPr>
            <p:ph type="title"/>
          </p:nvPr>
        </p:nvSpPr>
        <p:spPr>
          <a:xfrm>
            <a:off x="93116" y="-508000"/>
            <a:ext cx="12727683" cy="25400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/>
            <a:r>
              <a:t>sympathetic ophthalmitis</a:t>
            </a:r>
          </a:p>
        </p:txBody>
      </p:sp>
      <p:sp>
        <p:nvSpPr>
          <p:cNvPr id="157" name="bilateral granulomatous panuveitis occurring after penetrating trauma; uveal prolapse +/- trauma. st postop intraocular surgery.…"/>
          <p:cNvSpPr txBox="1"/>
          <p:nvPr>
            <p:ph type="body" idx="1"/>
          </p:nvPr>
        </p:nvSpPr>
        <p:spPr>
          <a:xfrm>
            <a:off x="849262" y="1960165"/>
            <a:ext cx="10885538" cy="755010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4000"/>
              </a:lnSpc>
              <a:spcBef>
                <a:spcPts val="1200"/>
              </a:spcBef>
              <a:buSzTx/>
              <a:buNone/>
              <a:defRPr sz="2200"/>
            </a:pPr>
            <a:r>
              <a:rPr>
                <a:solidFill>
                  <a:srgbClr val="FF2F92"/>
                </a:solidFill>
              </a:rPr>
              <a:t>bilateral granulomatous panuveitis</a:t>
            </a:r>
            <a:r>
              <a:t> occurring after penetrating trauma; uveal prolapse +/- trauma. st postop intraocular surgery. </a:t>
            </a:r>
          </a:p>
          <a:p>
            <a:pPr marL="0" indent="0">
              <a:lnSpc>
                <a:spcPts val="4000"/>
              </a:lnSpc>
              <a:spcBef>
                <a:spcPts val="1200"/>
              </a:spcBef>
              <a:buSzTx/>
              <a:buNone/>
              <a:defRPr sz="2200"/>
            </a:pPr>
            <a:r>
              <a:t>Presentation in trauma-induced cases between 2 wks - 3 mths after initial injury in 65%. incidence about 0.2–0.5% after injury</a:t>
            </a:r>
            <a:br/>
            <a:r>
              <a:rPr>
                <a:solidFill>
                  <a:srgbClr val="FF2F92"/>
                </a:solidFill>
              </a:rPr>
              <a:t>clinical features:</a:t>
            </a:r>
            <a:endParaRPr>
              <a:solidFill>
                <a:srgbClr val="FF2F92"/>
              </a:solidFill>
            </a:endParaRPr>
          </a:p>
          <a:p>
            <a:pPr marL="349250" indent="-349250">
              <a:lnSpc>
                <a:spcPts val="4000"/>
              </a:lnSpc>
              <a:spcBef>
                <a:spcPts val="1200"/>
              </a:spcBef>
              <a:buBlip>
                <a:blip r:embed="rId2"/>
              </a:buBlip>
              <a:defRPr sz="2200"/>
            </a:pPr>
            <a:r>
              <a:t>hx trauma</a:t>
            </a:r>
          </a:p>
          <a:p>
            <a:pPr marL="349250" indent="-349250">
              <a:lnSpc>
                <a:spcPts val="4000"/>
              </a:lnSpc>
              <a:spcBef>
                <a:spcPts val="1200"/>
              </a:spcBef>
              <a:buBlip>
                <a:blip r:embed="rId2"/>
              </a:buBlip>
              <a:defRPr sz="2200"/>
            </a:pPr>
            <a:r>
              <a:t>exciting eye : irritable</a:t>
            </a:r>
          </a:p>
          <a:p>
            <a:pPr marL="349250" indent="-349250">
              <a:lnSpc>
                <a:spcPts val="4000"/>
              </a:lnSpc>
              <a:spcBef>
                <a:spcPts val="1200"/>
              </a:spcBef>
              <a:buBlip>
                <a:blip r:embed="rId2"/>
              </a:buBlip>
              <a:defRPr sz="2200"/>
            </a:pPr>
            <a:r>
              <a:t>sympathizing eye: irritation, blurred vision, photophobia+ loss of accommodation</a:t>
            </a:r>
          </a:p>
          <a:p>
            <a:pPr marL="349250" indent="-349250">
              <a:lnSpc>
                <a:spcPts val="4000"/>
              </a:lnSpc>
              <a:spcBef>
                <a:spcPts val="1200"/>
              </a:spcBef>
              <a:buBlip>
                <a:blip r:embed="rId2"/>
              </a:buBlip>
              <a:defRPr sz="2200"/>
            </a:pPr>
            <a:r>
              <a:t>Ant. uveitis</a:t>
            </a:r>
            <a:r>
              <a:t> (both eyes) mild or severe and usually granulomatous. severity may be asymmetrical</a:t>
            </a:r>
          </a:p>
          <a:p>
            <a:pPr marL="349250" indent="-349250">
              <a:lnSpc>
                <a:spcPts val="4000"/>
              </a:lnSpc>
              <a:spcBef>
                <a:spcPts val="1200"/>
              </a:spcBef>
              <a:buBlip>
                <a:blip r:embed="rId2"/>
              </a:buBlip>
              <a:defRPr sz="2200"/>
            </a:pPr>
            <a:r>
              <a:t>Fundus</a:t>
            </a:r>
            <a:r>
              <a:t>: multifocal choroidal infiltrates in midperiphery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reatment"/>
          <p:cNvSpPr txBox="1"/>
          <p:nvPr>
            <p:ph type="title"/>
          </p:nvPr>
        </p:nvSpPr>
        <p:spPr>
          <a:xfrm>
            <a:off x="1181100" y="-3175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treatment</a:t>
            </a:r>
          </a:p>
        </p:txBody>
      </p:sp>
      <p:sp>
        <p:nvSpPr>
          <p:cNvPr id="160" name="Enucleation of a severely injured eye in the first week or so following injury considered for an injured eye with a hopeless visual prognosis.…"/>
          <p:cNvSpPr txBox="1"/>
          <p:nvPr>
            <p:ph type="body" idx="1"/>
          </p:nvPr>
        </p:nvSpPr>
        <p:spPr>
          <a:xfrm>
            <a:off x="1269999" y="2062460"/>
            <a:ext cx="10464802" cy="7152680"/>
          </a:xfrm>
          <a:prstGeom prst="rect">
            <a:avLst/>
          </a:prstGeom>
        </p:spPr>
        <p:txBody>
          <a:bodyPr/>
          <a:lstStyle/>
          <a:p>
            <a:pPr marL="383857" indent="-383857" defTabSz="356615">
              <a:lnSpc>
                <a:spcPts val="3900"/>
              </a:lnSpc>
              <a:spcBef>
                <a:spcPts val="1200"/>
              </a:spcBef>
              <a:buBlip>
                <a:blip r:embed="rId2"/>
              </a:buBlip>
              <a:defRPr baseline="-6203" sz="2417"/>
            </a:pPr>
            <a:r>
              <a:rPr>
                <a:solidFill>
                  <a:srgbClr val="FF2F92"/>
                </a:solidFill>
              </a:rPr>
              <a:t>Enucleation </a:t>
            </a:r>
            <a:r>
              <a:rPr>
                <a:solidFill>
                  <a:srgbClr val="FF2F92"/>
                </a:solidFill>
              </a:rPr>
              <a:t>of a severely injured eye in the first week</a:t>
            </a:r>
            <a:r>
              <a:t> or so following injury considered for an injured eye with a hopeless visual prognosis.</a:t>
            </a:r>
          </a:p>
          <a:p>
            <a:pPr marL="383857" indent="-383857" defTabSz="356615">
              <a:lnSpc>
                <a:spcPts val="3900"/>
              </a:lnSpc>
              <a:spcBef>
                <a:spcPts val="1200"/>
              </a:spcBef>
              <a:buBlip>
                <a:blip r:embed="rId2"/>
              </a:buBlip>
              <a:defRPr baseline="-6203" sz="2417"/>
            </a:pPr>
            <a:r>
              <a:rPr>
                <a:solidFill>
                  <a:srgbClr val="0433FF"/>
                </a:solidFill>
              </a:rPr>
              <a:t>Steroids</a:t>
            </a:r>
            <a:r>
              <a:t> </a:t>
            </a:r>
            <a:r>
              <a:t>are the basis of treatment. High dose oral prednisolone for several months, gradually tapered according to response.  Supplementary topical steroids and cycloplegics may be given for anterior uveitis, and peri- and intraocular steroids, including slow-release intravitreal implants, may facilitate reduced systemic treatment. </a:t>
            </a:r>
          </a:p>
          <a:p>
            <a:pPr marL="383857" indent="-383857" defTabSz="356615">
              <a:lnSpc>
                <a:spcPts val="3900"/>
              </a:lnSpc>
              <a:spcBef>
                <a:spcPts val="1200"/>
              </a:spcBef>
              <a:buBlip>
                <a:blip r:embed="rId2"/>
              </a:buBlip>
              <a:defRPr baseline="-6203" sz="2417"/>
            </a:pPr>
            <a:r>
              <a:rPr>
                <a:solidFill>
                  <a:srgbClr val="0433FF"/>
                </a:solidFill>
              </a:rPr>
              <a:t>Immunosuppressives</a:t>
            </a:r>
            <a:r>
              <a:t> azathioprine, ciclosporin, MTX in resistant cases or as steroid- sparing agents.</a:t>
            </a:r>
          </a:p>
          <a:p>
            <a:pPr marL="383857" indent="-383857" defTabSz="356615">
              <a:lnSpc>
                <a:spcPts val="3900"/>
              </a:lnSpc>
              <a:spcBef>
                <a:spcPts val="1200"/>
              </a:spcBef>
              <a:buBlip>
                <a:blip r:embed="rId2"/>
              </a:buBlip>
              <a:defRPr baseline="-6203" sz="2417"/>
            </a:pPr>
            <a:r>
              <a:rPr>
                <a:solidFill>
                  <a:srgbClr val="0433FF"/>
                </a:solidFill>
              </a:rPr>
              <a:t>Biological blockers</a:t>
            </a:r>
            <a:r>
              <a:t> (e.g. infliximab) may be considered.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Behçet Dise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Behçet Disease</a:t>
            </a:r>
          </a:p>
        </p:txBody>
      </p:sp>
      <p:sp>
        <p:nvSpPr>
          <p:cNvPr id="163" name="idiopathic multisystem syndrome characterized by recurrent aphthous oral ulcers, genital ulceration+ uveit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54355" indent="-554355" defTabSz="443484">
              <a:spcBef>
                <a:spcPts val="3400"/>
              </a:spcBef>
              <a:buBlip>
                <a:blip r:embed="rId2"/>
              </a:buBlip>
              <a:defRPr sz="3492"/>
            </a:pPr>
            <a:r>
              <a:t>idiopathic multisystem syndrome characterized by recurrent aphthous oral ulcers, genital ulceration+ uveitis </a:t>
            </a:r>
          </a:p>
          <a:p>
            <a:pPr marL="554355" indent="-554355" defTabSz="443484">
              <a:spcBef>
                <a:spcPts val="3400"/>
              </a:spcBef>
              <a:buBlip>
                <a:blip r:embed="rId2"/>
              </a:buBlip>
              <a:defRPr sz="3492"/>
            </a:pPr>
            <a:r>
              <a:t>3rd decade, HLA B51, middle and far east</a:t>
            </a:r>
          </a:p>
          <a:p>
            <a:pPr marL="554355" indent="-554355" defTabSz="443484">
              <a:spcBef>
                <a:spcPts val="3400"/>
              </a:spcBef>
              <a:buBlip>
                <a:blip r:embed="rId2"/>
              </a:buBlip>
              <a:defRPr sz="3492"/>
            </a:pPr>
            <a:r>
              <a:t>vasculitis of veins + arteries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ocular manifes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ocular manifestations</a:t>
            </a:r>
          </a:p>
        </p:txBody>
      </p:sp>
      <p:sp>
        <p:nvSpPr>
          <p:cNvPr id="166" name="Acute ant. uveitis: non-granulomatous with (mobile) hypopyon in relatively white ey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Acute ant. uveitis: non-granulomatous with (mobile) hypopyon in relatively white eye</a:t>
            </a:r>
          </a:p>
          <a:p>
            <a:pPr>
              <a:buBlip>
                <a:blip r:embed="rId2"/>
              </a:buBlip>
            </a:pPr>
            <a:r>
              <a:t>severe vitritis</a:t>
            </a:r>
          </a:p>
          <a:p>
            <a:pPr>
              <a:buBlip>
                <a:blip r:embed="rId2"/>
              </a:buBlip>
            </a:pPr>
            <a:r>
              <a:t>retinitis + retinal vasculitis + optic disc edema and neovascularization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reat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treatment</a:t>
            </a:r>
          </a:p>
        </p:txBody>
      </p:sp>
      <p:sp>
        <p:nvSpPr>
          <p:cNvPr id="169" name="topical steroid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topical steroids</a:t>
            </a:r>
          </a:p>
          <a:p>
            <a:pPr>
              <a:buBlip>
                <a:blip r:embed="rId2"/>
              </a:buBlip>
            </a:pPr>
            <a:r>
              <a:t>systemic steroids+ azathioprine</a:t>
            </a:r>
          </a:p>
          <a:p>
            <a:pPr>
              <a:buBlip>
                <a:blip r:embed="rId2"/>
              </a:buBlip>
            </a:pPr>
            <a:r>
              <a:t>ciclosporin</a:t>
            </a:r>
          </a:p>
          <a:p>
            <a:pPr>
              <a:buBlip>
                <a:blip r:embed="rId2"/>
              </a:buBlip>
            </a:pPr>
            <a:r>
              <a:t>infliximab</a:t>
            </a:r>
          </a:p>
          <a:p>
            <a:pPr>
              <a:buBlip>
                <a:blip r:embed="rId2"/>
              </a:buBlip>
            </a:pPr>
            <a:r>
              <a:t>interferon alfa</a:t>
            </a:r>
          </a:p>
        </p:txBody>
      </p:sp>
      <p:pic>
        <p:nvPicPr>
          <p:cNvPr id="170" name="beh.png" descr="beh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5546" y="3626071"/>
            <a:ext cx="6173004" cy="473665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oxoplasmosis"/>
          <p:cNvSpPr txBox="1"/>
          <p:nvPr>
            <p:ph type="title"/>
          </p:nvPr>
        </p:nvSpPr>
        <p:spPr>
          <a:xfrm>
            <a:off x="6502400" y="-800100"/>
            <a:ext cx="5994400" cy="3568700"/>
          </a:xfrm>
          <a:prstGeom prst="rect">
            <a:avLst/>
          </a:prstGeom>
        </p:spPr>
        <p:txBody>
          <a:bodyPr/>
          <a:lstStyle>
            <a:lvl1pPr>
              <a:defRPr sz="5300"/>
            </a:lvl1pPr>
          </a:lstStyle>
          <a:p>
            <a:pPr/>
            <a:r>
              <a:t>toxoplasmosis</a:t>
            </a:r>
          </a:p>
        </p:txBody>
      </p:sp>
      <p:sp>
        <p:nvSpPr>
          <p:cNvPr id="173" name="Body"/>
          <p:cNvSpPr txBox="1"/>
          <p:nvPr>
            <p:ph type="body" sz="half" idx="1"/>
          </p:nvPr>
        </p:nvSpPr>
        <p:spPr>
          <a:xfrm>
            <a:off x="495746" y="1014362"/>
            <a:ext cx="5129908" cy="814447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toxo.png" descr="tox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0427" y="3274573"/>
            <a:ext cx="7055391" cy="6150854"/>
          </a:xfrm>
          <a:prstGeom prst="rect">
            <a:avLst/>
          </a:prstGeom>
          <a:ln w="88900">
            <a:miter lim="400000"/>
          </a:ln>
        </p:spPr>
      </p:pic>
      <p:pic>
        <p:nvPicPr>
          <p:cNvPr id="175" name="tox.png" descr="to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46" y="514746"/>
            <a:ext cx="5129908" cy="452276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linical fea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clinical features</a:t>
            </a:r>
          </a:p>
        </p:txBody>
      </p:sp>
      <p:sp>
        <p:nvSpPr>
          <p:cNvPr id="178" name="cong. toxoplasmosis, postnatal and acquired toxoplasmos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1490" indent="-491490" defTabSz="39319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cong. toxoplasmosis, postnatal and acquired toxoplasmosis</a:t>
            </a:r>
          </a:p>
          <a:p>
            <a:pPr marL="491490" indent="-491490" defTabSz="393192">
              <a:spcBef>
                <a:spcPts val="3000"/>
              </a:spcBef>
              <a:buBlip>
                <a:blip r:embed="rId2"/>
              </a:buBlip>
              <a:defRPr sz="3096"/>
            </a:pPr>
            <a:r>
              <a:rPr>
                <a:solidFill>
                  <a:srgbClr val="0433FF"/>
                </a:solidFill>
              </a:rPr>
              <a:t>ocular features</a:t>
            </a:r>
            <a:r>
              <a:t>: vitritis, uveitis, retinochroiditis, neuroretinitis</a:t>
            </a:r>
          </a:p>
          <a:p>
            <a:pPr marL="491490" indent="-491490" defTabSz="393192">
              <a:spcBef>
                <a:spcPts val="3000"/>
              </a:spcBef>
              <a:buBlip>
                <a:blip r:embed="rId2"/>
              </a:buBlip>
              <a:defRPr sz="3096"/>
            </a:pPr>
            <a:r>
              <a:rPr>
                <a:solidFill>
                  <a:srgbClr val="0433FF"/>
                </a:solidFill>
              </a:rPr>
              <a:t>Rx</a:t>
            </a:r>
            <a:r>
              <a:t>: indicated in ACTIVE disease may include systemic prednisolone, pyrimethamine, sulphadiazine, azithromycon, co-trimazole, vancomycin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HAN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lassif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classification</a:t>
            </a:r>
          </a:p>
        </p:txBody>
      </p:sp>
      <p:sp>
        <p:nvSpPr>
          <p:cNvPr id="123" name="Anterior: ant. chamber the primary site of inflammation.…"/>
          <p:cNvSpPr txBox="1"/>
          <p:nvPr>
            <p:ph type="body" sz="half" idx="1"/>
          </p:nvPr>
        </p:nvSpPr>
        <p:spPr>
          <a:xfrm>
            <a:off x="279846" y="2946400"/>
            <a:ext cx="6260655" cy="6096000"/>
          </a:xfrm>
          <a:prstGeom prst="rect">
            <a:avLst/>
          </a:prstGeom>
        </p:spPr>
        <p:txBody>
          <a:bodyPr/>
          <a:lstStyle/>
          <a:p>
            <a:pPr marL="647700" indent="-647700">
              <a:lnSpc>
                <a:spcPts val="5000"/>
              </a:lnSpc>
              <a:spcBef>
                <a:spcPts val="1200"/>
              </a:spcBef>
              <a:buSzPct val="100000"/>
              <a:buAutoNum type="arabicPeriod" startAt="1"/>
              <a:defRPr sz="2700">
                <a:solidFill>
                  <a:srgbClr val="000000"/>
                </a:solidFill>
              </a:defRPr>
            </a:pPr>
            <a:r>
              <a:rPr>
                <a:solidFill>
                  <a:srgbClr val="FF2F92"/>
                </a:solidFill>
              </a:rPr>
              <a:t>Anterior</a:t>
            </a:r>
            <a:r>
              <a:rPr>
                <a:solidFill>
                  <a:srgbClr val="FFFFFF"/>
                </a:solidFill>
              </a:rPr>
              <a:t>: ant. chamber the primary site of inflammation.</a:t>
            </a:r>
            <a:endParaRPr>
              <a:solidFill>
                <a:srgbClr val="FFFFFF"/>
              </a:solidFill>
            </a:endParaRPr>
          </a:p>
          <a:p>
            <a:pPr marL="647700" indent="-647700">
              <a:lnSpc>
                <a:spcPts val="5000"/>
              </a:lnSpc>
              <a:spcBef>
                <a:spcPts val="1200"/>
              </a:spcBef>
              <a:buSzPct val="100000"/>
              <a:buAutoNum type="arabicPeriod" startAt="1"/>
              <a:defRPr sz="2700">
                <a:solidFill>
                  <a:srgbClr val="000000"/>
                </a:solidFill>
              </a:defRPr>
            </a:pPr>
            <a:r>
              <a:rPr>
                <a:solidFill>
                  <a:srgbClr val="0096FF"/>
                </a:solidFill>
              </a:rPr>
              <a:t>Intermediate</a:t>
            </a:r>
            <a:r>
              <a:rPr>
                <a:solidFill>
                  <a:srgbClr val="FFFFFF"/>
                </a:solidFill>
              </a:rPr>
              <a:t>: primarily vitreous inflammation; includes pars planitis. </a:t>
            </a:r>
            <a:endParaRPr>
              <a:solidFill>
                <a:srgbClr val="FFFFFF"/>
              </a:solidFill>
            </a:endParaRPr>
          </a:p>
          <a:p>
            <a:pPr marL="647700" indent="-647700">
              <a:lnSpc>
                <a:spcPts val="5000"/>
              </a:lnSpc>
              <a:spcBef>
                <a:spcPts val="1200"/>
              </a:spcBef>
              <a:buSzPct val="100000"/>
              <a:buAutoNum type="arabicPeriod" startAt="1"/>
              <a:defRPr sz="2700">
                <a:solidFill>
                  <a:srgbClr val="000000"/>
                </a:solidFill>
              </a:defRPr>
            </a:pPr>
            <a:r>
              <a:rPr>
                <a:solidFill>
                  <a:srgbClr val="00F900"/>
                </a:solidFill>
              </a:rPr>
              <a:t>Posterior</a:t>
            </a:r>
            <a:r>
              <a:rPr>
                <a:solidFill>
                  <a:srgbClr val="FFFFFF"/>
                </a:solidFill>
              </a:rPr>
              <a:t>: retina and/or choroid. </a:t>
            </a:r>
            <a:endParaRPr>
              <a:solidFill>
                <a:srgbClr val="FFFFFF"/>
              </a:solidFill>
            </a:endParaRPr>
          </a:p>
          <a:p>
            <a:pPr marL="647700" indent="-647700">
              <a:lnSpc>
                <a:spcPts val="5000"/>
              </a:lnSpc>
              <a:spcBef>
                <a:spcPts val="1200"/>
              </a:spcBef>
              <a:buSzPct val="100000"/>
              <a:buAutoNum type="arabicPeriod" startAt="1"/>
              <a:defRPr sz="2700">
                <a:solidFill>
                  <a:srgbClr val="000000"/>
                </a:solidFill>
              </a:defRPr>
            </a:pPr>
            <a:r>
              <a:rPr>
                <a:solidFill>
                  <a:srgbClr val="FF2F92"/>
                </a:solidFill>
              </a:rPr>
              <a:t>Panuveitis</a:t>
            </a:r>
            <a:r>
              <a:rPr>
                <a:solidFill>
                  <a:srgbClr val="FFFFFF"/>
                </a:solidFill>
              </a:rPr>
              <a:t>: all uveal structures are involved. </a:t>
            </a:r>
          </a:p>
        </p:txBody>
      </p:sp>
      <p:pic>
        <p:nvPicPr>
          <p:cNvPr id="124" name="UVEA.png" descr="UV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4241" y="3011477"/>
            <a:ext cx="6148586" cy="541854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linical classif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clinical classification</a:t>
            </a:r>
          </a:p>
        </p:txBody>
      </p:sp>
      <p:sp>
        <p:nvSpPr>
          <p:cNvPr id="127" name="Onset: sudden or insidiou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3766" indent="-503766">
              <a:lnSpc>
                <a:spcPts val="4900"/>
              </a:lnSpc>
              <a:spcBef>
                <a:spcPts val="1200"/>
              </a:spcBef>
              <a:buSzPct val="100000"/>
              <a:buAutoNum type="arabicPeriod" startAt="1"/>
              <a:defRPr sz="2600"/>
            </a:pPr>
            <a:r>
              <a:rPr>
                <a:solidFill>
                  <a:srgbClr val="FF2F92"/>
                </a:solidFill>
              </a:rPr>
              <a:t>Onset</a:t>
            </a:r>
            <a:r>
              <a:t>: sudden or insidious.</a:t>
            </a:r>
          </a:p>
          <a:p>
            <a:pPr marL="503766" indent="-503766">
              <a:lnSpc>
                <a:spcPts val="4900"/>
              </a:lnSpc>
              <a:spcBef>
                <a:spcPts val="1200"/>
              </a:spcBef>
              <a:buSzPct val="100000"/>
              <a:buAutoNum type="arabicPeriod" startAt="1"/>
              <a:defRPr sz="2600"/>
            </a:pPr>
            <a:r>
              <a:rPr>
                <a:solidFill>
                  <a:srgbClr val="FF2F92"/>
                </a:solidFill>
              </a:rPr>
              <a:t>Duration</a:t>
            </a:r>
            <a:r>
              <a:t>: limited (3months or less) or persistent.</a:t>
            </a:r>
          </a:p>
          <a:p>
            <a:pPr marL="503766" indent="-503766">
              <a:lnSpc>
                <a:spcPts val="4900"/>
              </a:lnSpc>
              <a:spcBef>
                <a:spcPts val="1200"/>
              </a:spcBef>
              <a:buSzPct val="100000"/>
              <a:buAutoNum type="arabicPeriod" startAt="1"/>
              <a:defRPr sz="2600"/>
            </a:pPr>
            <a:r>
              <a:rPr>
                <a:solidFill>
                  <a:srgbClr val="FF2F92"/>
                </a:solidFill>
              </a:rPr>
              <a:t>Clinical course</a:t>
            </a:r>
            <a:r>
              <a:t>: acute (of sudden onset and limited duration), recurrent (repeated episodes separated by untreated inactive periods), or chronic (persistent duration, with relapse less than 3 months after discontinuation of treatment). Remission is defined as inactivity (no visible cells) for 3 months or longer.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nterior Uveit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Anterior Uveitis</a:t>
            </a:r>
          </a:p>
        </p:txBody>
      </p:sp>
      <p:sp>
        <p:nvSpPr>
          <p:cNvPr id="130" name="Acute: HLA-B27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1490" indent="-491490" defTabSz="393192">
              <a:spcBef>
                <a:spcPts val="3000"/>
              </a:spcBef>
              <a:buBlip>
                <a:blip r:embed="rId2"/>
              </a:buBlip>
              <a:defRPr sz="3096"/>
            </a:pPr>
            <a:r>
              <a:rPr>
                <a:solidFill>
                  <a:srgbClr val="0096FF"/>
                </a:solidFill>
              </a:rPr>
              <a:t>Acute</a:t>
            </a:r>
            <a:r>
              <a:t>: HLA-B27</a:t>
            </a:r>
          </a:p>
          <a:p>
            <a:pPr marL="491490" indent="-491490" defTabSz="393192">
              <a:spcBef>
                <a:spcPts val="3000"/>
              </a:spcBef>
              <a:buBlip>
                <a:blip r:embed="rId2"/>
              </a:buBlip>
              <a:defRPr sz="3096"/>
            </a:pPr>
            <a:r>
              <a:rPr>
                <a:solidFill>
                  <a:srgbClr val="0096FF"/>
                </a:solidFill>
              </a:rPr>
              <a:t>Chronic</a:t>
            </a:r>
            <a:r>
              <a:t>: </a:t>
            </a:r>
          </a:p>
          <a:p>
            <a:pPr marL="742695" indent="-742695" defTabSz="393192">
              <a:spcBef>
                <a:spcPts val="3000"/>
              </a:spcBef>
              <a:buSzPct val="100000"/>
              <a:buAutoNum type="arabicPeriod" startAt="1"/>
              <a:defRPr sz="3096"/>
            </a:pPr>
            <a:r>
              <a:t>idiopathic ( about 50 %)</a:t>
            </a:r>
          </a:p>
          <a:p>
            <a:pPr marL="742695" indent="-742695" defTabSz="393192">
              <a:spcBef>
                <a:spcPts val="3000"/>
              </a:spcBef>
              <a:buSzPct val="100000"/>
              <a:buAutoNum type="arabicPeriod" startAt="1"/>
              <a:defRPr sz="3096"/>
            </a:pPr>
            <a:r>
              <a:t>infectious ( eg. Herpes Zoster)</a:t>
            </a:r>
          </a:p>
          <a:p>
            <a:pPr marL="742695" indent="-742695" defTabSz="393192">
              <a:spcBef>
                <a:spcPts val="3000"/>
              </a:spcBef>
              <a:buSzPct val="100000"/>
              <a:buAutoNum type="arabicPeriod" startAt="1"/>
              <a:defRPr sz="3096"/>
            </a:pPr>
            <a:r>
              <a:t>non-infectious (TB, sarcoid, SLE, ..etc)</a:t>
            </a:r>
          </a:p>
          <a:p>
            <a:pPr marL="742695" indent="-742695" defTabSz="393192">
              <a:spcBef>
                <a:spcPts val="3000"/>
              </a:spcBef>
              <a:buSzPct val="100000"/>
              <a:buAutoNum type="arabicPeriod" startAt="1"/>
              <a:defRPr sz="3096"/>
            </a:pPr>
            <a:r>
              <a:t>Mesquerade ( lymphoma)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linical features"/>
          <p:cNvSpPr txBox="1"/>
          <p:nvPr>
            <p:ph type="title"/>
          </p:nvPr>
        </p:nvSpPr>
        <p:spPr>
          <a:xfrm>
            <a:off x="609600" y="203200"/>
            <a:ext cx="5003800" cy="1658194"/>
          </a:xfrm>
          <a:prstGeom prst="rect">
            <a:avLst/>
          </a:prstGeom>
        </p:spPr>
        <p:txBody>
          <a:bodyPr/>
          <a:lstStyle>
            <a:lvl1pPr defTabSz="374904">
              <a:defRPr sz="4756"/>
            </a:lvl1pPr>
          </a:lstStyle>
          <a:p>
            <a:pPr/>
            <a:r>
              <a:t>clinical features</a:t>
            </a:r>
          </a:p>
        </p:txBody>
      </p:sp>
      <p:sp>
        <p:nvSpPr>
          <p:cNvPr id="133" name="Acute onset of ocular pain + photophobia + tearing…"/>
          <p:cNvSpPr txBox="1"/>
          <p:nvPr>
            <p:ph type="body" sz="half" idx="1"/>
          </p:nvPr>
        </p:nvSpPr>
        <p:spPr>
          <a:xfrm>
            <a:off x="609600" y="1917352"/>
            <a:ext cx="5994400" cy="6413848"/>
          </a:xfrm>
          <a:prstGeom prst="rect">
            <a:avLst/>
          </a:prstGeom>
        </p:spPr>
        <p:txBody>
          <a:bodyPr/>
          <a:lstStyle/>
          <a:p>
            <a:pPr marL="451484" indent="-451484" algn="l" defTabSz="361188">
              <a:buSzPct val="43000"/>
              <a:buBlip>
                <a:blip r:embed="rId2"/>
              </a:buBlip>
              <a:defRPr sz="2844"/>
            </a:pPr>
            <a:r>
              <a:t>Acute onset of ocular pain + photophobia + tearing</a:t>
            </a:r>
          </a:p>
          <a:p>
            <a:pPr marL="451484" indent="-451484" algn="l" defTabSz="361188">
              <a:buSzPct val="43000"/>
              <a:buBlip>
                <a:blip r:embed="rId2"/>
              </a:buBlip>
              <a:defRPr sz="2844"/>
            </a:pPr>
            <a:r>
              <a:t>Decreased vision</a:t>
            </a:r>
          </a:p>
          <a:p>
            <a:pPr marL="451484" indent="-451484" algn="l" defTabSz="361188">
              <a:buSzPct val="43000"/>
              <a:buBlip>
                <a:blip r:embed="rId2"/>
              </a:buBlip>
              <a:defRPr sz="2844"/>
            </a:pPr>
            <a:r>
              <a:t>Circumcorneal conjestion</a:t>
            </a:r>
          </a:p>
          <a:p>
            <a:pPr marL="451484" indent="-451484" algn="l" defTabSz="361188">
              <a:buSzPct val="43000"/>
              <a:buBlip>
                <a:blip r:embed="rId2"/>
              </a:buBlip>
              <a:defRPr sz="2844"/>
            </a:pPr>
            <a:r>
              <a:t>Miosis, Anterior chamber cells + hypopyon + fibrinous exudates</a:t>
            </a:r>
          </a:p>
          <a:p>
            <a:pPr marL="451484" indent="-451484" algn="l" defTabSz="361188">
              <a:buSzPct val="43000"/>
              <a:buBlip>
                <a:blip r:embed="rId2"/>
              </a:buBlip>
              <a:defRPr sz="2844"/>
            </a:pPr>
            <a:r>
              <a:t>Keratic precipitates </a:t>
            </a:r>
          </a:p>
          <a:p>
            <a:pPr marL="451484" indent="-451484" algn="l" defTabSz="361188">
              <a:buSzPct val="43000"/>
              <a:buBlip>
                <a:blip r:embed="rId2"/>
              </a:buBlip>
              <a:defRPr sz="2844"/>
            </a:pPr>
            <a:r>
              <a:t>Posterior synechiae + iris atrophy  </a:t>
            </a:r>
          </a:p>
        </p:txBody>
      </p:sp>
      <p:pic>
        <p:nvPicPr>
          <p:cNvPr id="134" name="flush.png" descr="flush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91052" y="137070"/>
            <a:ext cx="4395318" cy="3154505"/>
          </a:xfrm>
          <a:prstGeom prst="rect">
            <a:avLst/>
          </a:prstGeom>
          <a:ln w="88900">
            <a:miter lim="400000"/>
          </a:ln>
        </p:spPr>
      </p:pic>
      <p:pic>
        <p:nvPicPr>
          <p:cNvPr id="135" name="hypo.png" descr="hyp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91052" y="3514752"/>
            <a:ext cx="4395318" cy="2932352"/>
          </a:xfrm>
          <a:prstGeom prst="rect">
            <a:avLst/>
          </a:prstGeom>
          <a:ln w="88900">
            <a:miter lim="400000"/>
          </a:ln>
        </p:spPr>
      </p:pic>
      <p:pic>
        <p:nvPicPr>
          <p:cNvPr id="136" name="kp.png" descr="kp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91052" y="6670281"/>
            <a:ext cx="4395318" cy="305380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investig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investigations</a:t>
            </a:r>
          </a:p>
        </p:txBody>
      </p:sp>
      <p:sp>
        <p:nvSpPr>
          <p:cNvPr id="139" name="CBC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1490" indent="-491490" defTabSz="39319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CBC</a:t>
            </a:r>
          </a:p>
          <a:p>
            <a:pPr marL="491490" indent="-491490" defTabSz="39319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ESR CRP</a:t>
            </a:r>
          </a:p>
          <a:p>
            <a:pPr marL="491490" indent="-491490" defTabSz="39319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ACE</a:t>
            </a:r>
          </a:p>
          <a:p>
            <a:pPr marL="491490" indent="-491490" defTabSz="39319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TB serology</a:t>
            </a:r>
          </a:p>
          <a:p>
            <a:pPr marL="491490" indent="-491490" defTabSz="39319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CXR</a:t>
            </a:r>
          </a:p>
          <a:p>
            <a:pPr marL="491490" indent="-491490" defTabSz="39319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OCT, Ocular U/S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reat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treatment</a:t>
            </a:r>
          </a:p>
        </p:txBody>
      </p:sp>
      <p:sp>
        <p:nvSpPr>
          <p:cNvPr id="142" name="steroid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7195" indent="-417195" defTabSz="333756">
              <a:spcBef>
                <a:spcPts val="2600"/>
              </a:spcBef>
              <a:buBlip>
                <a:blip r:embed="rId2"/>
              </a:buBlip>
              <a:defRPr sz="2628">
                <a:solidFill>
                  <a:srgbClr val="0096FF"/>
                </a:solidFill>
              </a:defRPr>
            </a:pPr>
            <a:r>
              <a:t>steroids</a:t>
            </a:r>
          </a:p>
          <a:p>
            <a:pPr marL="630427" indent="-630427" defTabSz="333756">
              <a:spcBef>
                <a:spcPts val="2600"/>
              </a:spcBef>
              <a:buSzPct val="100000"/>
              <a:buAutoNum type="arabicPeriod" startAt="1"/>
              <a:defRPr sz="2628"/>
            </a:pPr>
            <a:r>
              <a:t>topical ( drops)</a:t>
            </a:r>
          </a:p>
          <a:p>
            <a:pPr marL="630427" indent="-630427" defTabSz="333756">
              <a:spcBef>
                <a:spcPts val="2600"/>
              </a:spcBef>
              <a:buSzPct val="100000"/>
              <a:buAutoNum type="arabicPeriod" startAt="1"/>
              <a:defRPr sz="2628"/>
            </a:pPr>
            <a:r>
              <a:t>periocular ( subconjunctival )</a:t>
            </a:r>
          </a:p>
          <a:p>
            <a:pPr marL="630427" indent="-630427" defTabSz="333756">
              <a:spcBef>
                <a:spcPts val="2600"/>
              </a:spcBef>
              <a:buSzPct val="100000"/>
              <a:buAutoNum type="arabicPeriod" startAt="1"/>
              <a:defRPr sz="2628"/>
            </a:pPr>
            <a:r>
              <a:t>intravitreal</a:t>
            </a:r>
          </a:p>
          <a:p>
            <a:pPr marL="630427" indent="-630427" defTabSz="333756">
              <a:spcBef>
                <a:spcPts val="2600"/>
              </a:spcBef>
              <a:buSzPct val="100000"/>
              <a:buAutoNum type="arabicPeriod" startAt="1"/>
              <a:defRPr sz="2628"/>
            </a:pPr>
            <a:r>
              <a:t>systemic</a:t>
            </a:r>
          </a:p>
          <a:p>
            <a:pPr marL="417195" indent="-417195" defTabSz="333756">
              <a:spcBef>
                <a:spcPts val="2600"/>
              </a:spcBef>
              <a:buBlip>
                <a:blip r:embed="rId2"/>
              </a:buBlip>
              <a:defRPr sz="2628"/>
            </a:pPr>
            <a:r>
              <a:rPr>
                <a:solidFill>
                  <a:srgbClr val="0096FF"/>
                </a:solidFill>
              </a:rPr>
              <a:t>NSAIDs</a:t>
            </a:r>
            <a:r>
              <a:t> ( naproxen )</a:t>
            </a:r>
          </a:p>
          <a:p>
            <a:pPr marL="417195" indent="-417195" defTabSz="333756">
              <a:spcBef>
                <a:spcPts val="2600"/>
              </a:spcBef>
              <a:buBlip>
                <a:blip r:embed="rId2"/>
              </a:buBlip>
              <a:defRPr sz="2628"/>
            </a:pPr>
            <a:r>
              <a:rPr>
                <a:solidFill>
                  <a:srgbClr val="0096FF"/>
                </a:solidFill>
              </a:rPr>
              <a:t>antimetabolites</a:t>
            </a:r>
            <a:r>
              <a:t> ( MTX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inical 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clinical examples</a:t>
            </a:r>
          </a:p>
        </p:txBody>
      </p:sp>
      <p:sp>
        <p:nvSpPr>
          <p:cNvPr id="145" name="Ankylosing spondylit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7195" indent="-417195" defTabSz="333756">
              <a:spcBef>
                <a:spcPts val="2600"/>
              </a:spcBef>
              <a:buBlip>
                <a:blip r:embed="rId2"/>
              </a:buBlip>
              <a:defRPr sz="2628"/>
            </a:pPr>
            <a:r>
              <a:t>Ankylosing spondylitis</a:t>
            </a:r>
          </a:p>
          <a:p>
            <a:pPr marL="417195" indent="-417195" defTabSz="333756">
              <a:spcBef>
                <a:spcPts val="2600"/>
              </a:spcBef>
              <a:buBlip>
                <a:blip r:embed="rId2"/>
              </a:buBlip>
              <a:defRPr sz="2628"/>
            </a:pPr>
            <a:r>
              <a:t>reactive arthitis ( Reiter syndrome)</a:t>
            </a:r>
          </a:p>
          <a:p>
            <a:pPr marL="417195" indent="-417195" defTabSz="333756">
              <a:spcBef>
                <a:spcPts val="2600"/>
              </a:spcBef>
              <a:buBlip>
                <a:blip r:embed="rId2"/>
              </a:buBlip>
              <a:defRPr sz="2628"/>
            </a:pPr>
            <a:r>
              <a:t>psoriatic arthritis</a:t>
            </a:r>
          </a:p>
          <a:p>
            <a:pPr marL="417195" indent="-417195" defTabSz="333756">
              <a:spcBef>
                <a:spcPts val="2600"/>
              </a:spcBef>
              <a:buBlip>
                <a:blip r:embed="rId2"/>
              </a:buBlip>
              <a:defRPr sz="2628"/>
            </a:pPr>
            <a:r>
              <a:t>Fuch’s uveitis syndrome</a:t>
            </a:r>
          </a:p>
          <a:p>
            <a:pPr marL="417195" indent="-417195" defTabSz="333756">
              <a:spcBef>
                <a:spcPts val="2600"/>
              </a:spcBef>
              <a:buBlip>
                <a:blip r:embed="rId2"/>
              </a:buBlip>
              <a:defRPr sz="2628"/>
            </a:pPr>
            <a:r>
              <a:t>uveitis in juvenile idiopathic arthritis</a:t>
            </a:r>
          </a:p>
          <a:p>
            <a:pPr marL="417195" indent="-417195" defTabSz="333756">
              <a:spcBef>
                <a:spcPts val="2600"/>
              </a:spcBef>
              <a:buBlip>
                <a:blip r:embed="rId2"/>
              </a:buBlip>
              <a:defRPr sz="2628"/>
            </a:pPr>
            <a:r>
              <a:t>uveitis in bowel disease ( UC, Crohn dis)</a:t>
            </a:r>
          </a:p>
          <a:p>
            <a:pPr marL="417195" indent="-417195" defTabSz="333756">
              <a:spcBef>
                <a:spcPts val="2600"/>
              </a:spcBef>
              <a:buBlip>
                <a:blip r:embed="rId2"/>
              </a:buBlip>
              <a:defRPr sz="2628"/>
            </a:pPr>
            <a:r>
              <a:t>uveitis in renal disease ( IgA nephropathy)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intermediate uveit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intermediate uveitis</a:t>
            </a:r>
          </a:p>
        </p:txBody>
      </p:sp>
      <p:sp>
        <p:nvSpPr>
          <p:cNvPr id="148" name="involves the vitreous primarily, then pars planitis and cyclit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8625" indent="-428625" defTabSz="34290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involves the vitreous primarily, then pars planitis and cyclitis</a:t>
            </a:r>
          </a:p>
          <a:p>
            <a:pPr marL="428625" indent="-428625" defTabSz="34290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clinical features:</a:t>
            </a:r>
          </a:p>
          <a:p>
            <a:pPr marL="647700" indent="-647700" defTabSz="342900">
              <a:spcBef>
                <a:spcPts val="2700"/>
              </a:spcBef>
              <a:buSzPct val="100000"/>
              <a:buAutoNum type="arabicPeriod" startAt="1"/>
              <a:defRPr sz="2700"/>
            </a:pPr>
            <a:r>
              <a:t>insidious onset of decreased vision, floaters + NO pain</a:t>
            </a:r>
          </a:p>
          <a:p>
            <a:pPr marL="647700" indent="-647700" defTabSz="342900">
              <a:spcBef>
                <a:spcPts val="2700"/>
              </a:spcBef>
              <a:buSzPct val="100000"/>
              <a:buAutoNum type="arabicPeriod" startAt="1"/>
              <a:defRPr sz="2700"/>
            </a:pPr>
            <a:r>
              <a:t> KPs, Vitreous cells, periphlebitis, snowbanking, CME, cataract and even RD</a:t>
            </a:r>
          </a:p>
          <a:p>
            <a:pPr marL="647700" indent="-647700" defTabSz="342900">
              <a:spcBef>
                <a:spcPts val="2700"/>
              </a:spcBef>
              <a:buSzPct val="100000"/>
              <a:buAutoNum type="arabicPeriod" startAt="1"/>
              <a:defRPr sz="2700"/>
            </a:pPr>
            <a:r>
              <a:t>inv exclude: MS, sarcoid, TB, Lyme dis, Syphilis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